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565" r:id="rId3"/>
    <p:sldId id="566" r:id="rId4"/>
    <p:sldId id="545" r:id="rId5"/>
    <p:sldId id="554" r:id="rId6"/>
    <p:sldId id="555" r:id="rId7"/>
    <p:sldId id="557" r:id="rId8"/>
    <p:sldId id="547" r:id="rId9"/>
    <p:sldId id="548" r:id="rId10"/>
    <p:sldId id="560" r:id="rId11"/>
    <p:sldId id="559" r:id="rId12"/>
    <p:sldId id="549" r:id="rId13"/>
    <p:sldId id="562" r:id="rId14"/>
    <p:sldId id="385" r:id="rId15"/>
    <p:sldId id="387" r:id="rId16"/>
    <p:sldId id="386" r:id="rId17"/>
    <p:sldId id="564" r:id="rId18"/>
    <p:sldId id="563" r:id="rId19"/>
    <p:sldId id="567" r:id="rId20"/>
    <p:sldId id="579" r:id="rId21"/>
    <p:sldId id="575" r:id="rId22"/>
    <p:sldId id="572" r:id="rId23"/>
    <p:sldId id="569" r:id="rId24"/>
    <p:sldId id="570" r:id="rId25"/>
    <p:sldId id="580" r:id="rId26"/>
    <p:sldId id="581" r:id="rId27"/>
    <p:sldId id="571" r:id="rId28"/>
    <p:sldId id="568" r:id="rId29"/>
    <p:sldId id="576" r:id="rId30"/>
    <p:sldId id="573" r:id="rId31"/>
    <p:sldId id="578" r:id="rId32"/>
    <p:sldId id="577" r:id="rId33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123"/>
    <a:srgbClr val="FFFF00"/>
    <a:srgbClr val="3399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>
      <p:cViewPr varScale="1">
        <p:scale>
          <a:sx n="63" d="100"/>
          <a:sy n="63" d="100"/>
        </p:scale>
        <p:origin x="80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5D7C2-8A41-4B11-8A52-7C1B21E7AA18}" type="datetimeFigureOut">
              <a:rPr lang="es-AR" smtClean="0"/>
              <a:t>14/3/2022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A9010-3C82-4AF6-B112-05D6AC3E114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840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Fontin Sans Rg" panose="02000000000000000000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BA8DCA-3B1A-4BC4-8A69-C2EF14AE7AA7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CD0061-1B96-4BC8-847F-EAF257CBE36E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927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B7AA69-BDDA-4698-B92B-9AD961763C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932FE8E-335B-4974-BFBF-6CEEB4A51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5E5353-E514-4882-BD7F-6191261F19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2EDD9E-81C2-4FD4-89CA-A81A013622ED}" type="slidenum">
              <a:rPr lang="es-AR" altLang="en-US"/>
              <a:pPr/>
              <a:t>‹#›</a:t>
            </a:fld>
            <a:endParaRPr lang="es-AR" altLang="en-US"/>
          </a:p>
        </p:txBody>
      </p:sp>
    </p:spTree>
    <p:extLst>
      <p:ext uri="{BB962C8B-B14F-4D97-AF65-F5344CB8AC3E}">
        <p14:creationId xmlns:p14="http://schemas.microsoft.com/office/powerpoint/2010/main" val="1710309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lvl="0"/>
            <a:endParaRPr lang="es-A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9F059C-E70A-47CB-AE7A-ADA5FCC501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8553CC-EBAD-4F2A-BB9C-2ECCC51083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2E8C6B-1F25-4FC5-9D36-4AC12BB3F2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8EBBCD-29AC-423D-B2BE-B8C2575EE48B}" type="slidenum">
              <a:rPr lang="es-AR" altLang="en-US"/>
              <a:pPr/>
              <a:t>‹#›</a:t>
            </a:fld>
            <a:endParaRPr lang="es-AR" altLang="en-US"/>
          </a:p>
        </p:txBody>
      </p:sp>
    </p:spTree>
    <p:extLst>
      <p:ext uri="{BB962C8B-B14F-4D97-AF65-F5344CB8AC3E}">
        <p14:creationId xmlns:p14="http://schemas.microsoft.com/office/powerpoint/2010/main" val="1409782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0486" y="253111"/>
            <a:ext cx="786257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F1F1F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2145"/>
              </a:lnSpc>
            </a:pPr>
            <a:r>
              <a:rPr spc="-5" dirty="0"/>
              <a:t>Historia Económica</a:t>
            </a:r>
            <a:r>
              <a:rPr spc="5" dirty="0"/>
              <a:t> </a:t>
            </a:r>
            <a:r>
              <a:rPr spc="-5" dirty="0"/>
              <a:t>Internacional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2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cion nue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Fontin Sans Rg" panose="02000000000000000000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BA8DCA-3B1A-4BC4-8A69-C2EF14AE7AA7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CD0061-1B96-4BC8-847F-EAF257CBE36E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6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textos e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54760"/>
            <a:ext cx="8229600" cy="11430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80666"/>
            <a:ext cx="8229600" cy="4525963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400">
                <a:latin typeface="Fontin Sans Rg" panose="02000000000000000000" pitchFamily="50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200">
                <a:latin typeface="Fontin Sans Rg" panose="02000000000000000000" pitchFamily="50" charset="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2000">
                <a:latin typeface="Fontin Sans Rg" panose="02000000000000000000" pitchFamily="50" charset="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800">
                <a:latin typeface="Fontin Sans Rg" panose="02000000000000000000" pitchFamily="50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1800">
                <a:latin typeface="Fontin Sans Rg" panose="020000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211960" y="6295447"/>
            <a:ext cx="477416" cy="427397"/>
          </a:xfrm>
        </p:spPr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0A31CAF-7D20-46A9-BB41-8DF617C5331C}"/>
              </a:ext>
            </a:extLst>
          </p:cNvPr>
          <p:cNvSpPr/>
          <p:nvPr userDrawn="1"/>
        </p:nvSpPr>
        <p:spPr>
          <a:xfrm>
            <a:off x="0" y="1466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D535657-31B5-47ED-B2B1-C1A8560E83B1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582C550-5A28-4454-B003-3B8900F05A33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EB31C2-7D1B-498D-A890-A75E06641257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10E731-D29D-48C2-BB8F-09D02F5356D9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4D19469-D114-4A9B-9EE5-9C7D24CC6D59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Fontin Sans Rg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Fontin Sans Rg" panose="02000000000000000000" pitchFamily="50" charset="0"/>
              </a:defRPr>
            </a:lvl1pPr>
            <a:lvl2pPr>
              <a:defRPr sz="2000">
                <a:latin typeface="Fontin Sans Rg" panose="02000000000000000000" pitchFamily="50" charset="0"/>
              </a:defRPr>
            </a:lvl2pPr>
            <a:lvl3pPr>
              <a:defRPr sz="1800">
                <a:latin typeface="Fontin Sans Rg" panose="02000000000000000000" pitchFamily="50" charset="0"/>
              </a:defRPr>
            </a:lvl3pPr>
            <a:lvl4pPr>
              <a:defRPr sz="1600">
                <a:latin typeface="Fontin Sans Rg" panose="02000000000000000000" pitchFamily="50" charset="0"/>
              </a:defRPr>
            </a:lvl4pPr>
            <a:lvl5pPr>
              <a:defRPr sz="1600">
                <a:latin typeface="Fontin Sans Rg" panose="02000000000000000000" pitchFamily="50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Fontin Sans Rg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Fontin Sans Rg" panose="02000000000000000000" pitchFamily="50" charset="0"/>
              </a:defRPr>
            </a:lvl1pPr>
            <a:lvl2pPr>
              <a:defRPr sz="2000">
                <a:latin typeface="Fontin Sans Rg" panose="02000000000000000000" pitchFamily="50" charset="0"/>
              </a:defRPr>
            </a:lvl2pPr>
            <a:lvl3pPr>
              <a:defRPr sz="1800">
                <a:latin typeface="Fontin Sans Rg" panose="02000000000000000000" pitchFamily="50" charset="0"/>
              </a:defRPr>
            </a:lvl3pPr>
            <a:lvl4pPr>
              <a:defRPr sz="1600">
                <a:latin typeface="Fontin Sans Rg" panose="02000000000000000000" pitchFamily="50" charset="0"/>
              </a:defRPr>
            </a:lvl4pPr>
            <a:lvl5pPr>
              <a:defRPr sz="1600">
                <a:latin typeface="Fontin Sans Rg" panose="02000000000000000000" pitchFamily="50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09197" y="6313032"/>
            <a:ext cx="525605" cy="365125"/>
          </a:xfrm>
        </p:spPr>
        <p:txBody>
          <a:bodyPr/>
          <a:lstStyle>
            <a:lvl1pPr algn="ctr">
              <a:defRPr/>
            </a:lvl1pPr>
          </a:lstStyle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305600-450C-4EE3-885F-AD8C123B3204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9C91BE7-6A05-403E-93D6-BD36C12F1739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  <p:sldLayoutId id="2147483664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000" i="0" kern="1200">
          <a:solidFill>
            <a:schemeClr val="tx2">
              <a:lumMod val="75000"/>
            </a:schemeClr>
          </a:solidFill>
          <a:latin typeface="Fontin Sans Rg" panose="02000000000000000000" pitchFamily="50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mango verde sudamericano">
            <a:extLst>
              <a:ext uri="{FF2B5EF4-FFF2-40B4-BE49-F238E27FC236}">
                <a16:creationId xmlns:a16="http://schemas.microsoft.com/office/drawing/2014/main" id="{2D49FC25-88FD-4DB0-A11F-1D7C38F864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4D7A80-8E16-4EC6-85DA-DF8772DE0572}"/>
              </a:ext>
            </a:extLst>
          </p:cNvPr>
          <p:cNvSpPr txBox="1">
            <a:spLocks/>
          </p:cNvSpPr>
          <p:nvPr/>
        </p:nvSpPr>
        <p:spPr>
          <a:xfrm>
            <a:off x="-48912" y="3189723"/>
            <a:ext cx="8778221" cy="198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>
              <a:solidFill>
                <a:schemeClr val="accent1">
                  <a:lumMod val="75000"/>
                </a:schemeClr>
              </a:solidFill>
              <a:latin typeface="Fontin Sans Rg" panose="020000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D84B8A-E54D-4B93-BCDF-F6FCC5DD3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641781"/>
            <a:ext cx="7772400" cy="1470025"/>
          </a:xfrm>
        </p:spPr>
        <p:txBody>
          <a:bodyPr>
            <a:noAutofit/>
          </a:bodyPr>
          <a:lstStyle/>
          <a:p>
            <a:r>
              <a:rPr lang="en-US"/>
              <a:t>Tsinghua University</a:t>
            </a:r>
            <a:br>
              <a:rPr lang="en-US"/>
            </a:br>
            <a:br>
              <a:rPr lang="en-US"/>
            </a:br>
            <a:r>
              <a:rPr lang="en-US"/>
              <a:t>Economic History and Development</a:t>
            </a:r>
            <a:br>
              <a:rPr lang="en-US"/>
            </a:br>
            <a:r>
              <a:rPr lang="en-US"/>
              <a:t>in Latin America</a:t>
            </a:r>
            <a:br>
              <a:rPr lang="en-US"/>
            </a:br>
            <a:br>
              <a:rPr lang="en-US"/>
            </a:br>
            <a:r>
              <a:rPr lang="en-US" sz="2000"/>
              <a:t>Instructor: Prof. Lucas Llach</a:t>
            </a:r>
            <a:br>
              <a:rPr lang="en-US" sz="2000"/>
            </a:br>
            <a:r>
              <a:rPr lang="en-US" sz="2000"/>
              <a:t>(affiliation: Universidad Torcuato Di Tella, Argentina)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Lecture 4/8. </a:t>
            </a:r>
            <a:br>
              <a:rPr lang="en-US"/>
            </a:br>
            <a:r>
              <a:rPr lang="en-US"/>
              <a:t>Globalization, Convergence and Divergence in Latin America </a:t>
            </a:r>
            <a:br>
              <a:rPr lang="en-US"/>
            </a:br>
            <a:r>
              <a:rPr lang="en-US"/>
              <a:t>(1870-1914)</a:t>
            </a:r>
            <a:br>
              <a:rPr lang="en-US"/>
            </a:br>
            <a:br>
              <a:rPr lang="en-US"/>
            </a:br>
            <a:br>
              <a:rPr lang="es-AR"/>
            </a:br>
            <a:br>
              <a:rPr lang="es-A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The Post-Independence Economy</a:t>
            </a:r>
            <a:br>
              <a:rPr lang="es-ES_tradnl" altLang="en-US" b="1"/>
            </a:br>
            <a:r>
              <a:rPr lang="es-ES_tradnl" altLang="en-US" b="1"/>
              <a:t>2. Mexico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10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Marred by political conflict &amp; low growth until the 1880s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Why?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Burden of Spanish colonial rule?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Land tenure?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Church?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Maybe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Slow move to modern legal framework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Transport costs</a:t>
            </a:r>
          </a:p>
          <a:p>
            <a:pPr lvl="1"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63705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The Post-Independence Economy</a:t>
            </a:r>
            <a:br>
              <a:rPr lang="es-ES_tradnl" altLang="en-US" b="1"/>
            </a:br>
            <a:r>
              <a:rPr lang="es-ES_tradnl" altLang="en-US" b="1"/>
              <a:t>3. Argentina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11</a:t>
            </a:fld>
            <a:endParaRPr lang="es-ES" altLang="en-US"/>
          </a:p>
        </p:txBody>
      </p:sp>
      <p:pic>
        <p:nvPicPr>
          <p:cNvPr id="1026" name="Picture 2" descr="The Gaucho Martin Fierro (UNESCO Collection of Representative Works: Latin  American): Jose Hernandez, Frank G. Carrino, Alberto Carlos, Catherine E.  Ward: 9780873952842: Amazon.com: Books">
            <a:extLst>
              <a:ext uri="{FF2B5EF4-FFF2-40B4-BE49-F238E27FC236}">
                <a16:creationId xmlns:a16="http://schemas.microsoft.com/office/drawing/2014/main" id="{1C730145-0BC4-404A-B077-68E01EF87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84" y="1450283"/>
            <a:ext cx="3117168" cy="467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93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The Post-Independence Economy</a:t>
            </a:r>
            <a:br>
              <a:rPr lang="es-ES_tradnl" altLang="en-US" b="1"/>
            </a:br>
            <a:r>
              <a:rPr lang="es-ES_tradnl" altLang="en-US" b="1"/>
              <a:t>3. Argentina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12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The more dynamic case of the three</a:t>
            </a:r>
          </a:p>
          <a:p>
            <a:pPr>
              <a:lnSpc>
                <a:spcPct val="90000"/>
              </a:lnSpc>
            </a:pPr>
            <a:r>
              <a:rPr lang="en-US" altLang="en-US"/>
              <a:t>"Disorder and Progress"</a:t>
            </a:r>
          </a:p>
          <a:p>
            <a:pPr>
              <a:lnSpc>
                <a:spcPct val="90000"/>
              </a:lnSpc>
            </a:pPr>
            <a:r>
              <a:rPr lang="en-US" altLang="en-US"/>
              <a:t>Huge terms of trade shock: effects on production (cattle) and on income distribution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8C889-017D-47CC-B75F-422DDAF0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1" y="4115268"/>
            <a:ext cx="3998799" cy="205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9C62D-D0CD-4D5F-92B9-9E24C8C3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741419"/>
            <a:ext cx="3200400" cy="2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Roadmap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13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Recap of the Independence Shock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>
                <a:solidFill>
                  <a:srgbClr val="FF0000"/>
                </a:solidFill>
              </a:rPr>
              <a:t>First Globalization and Economic Performance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Insitutional views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Endowment/Geographic theories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Dependency theories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the Internal Economy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633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mango verde sudamericano">
            <a:extLst>
              <a:ext uri="{FF2B5EF4-FFF2-40B4-BE49-F238E27FC236}">
                <a16:creationId xmlns:a16="http://schemas.microsoft.com/office/drawing/2014/main" id="{2D49FC25-88FD-4DB0-A11F-1D7C38F864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4D7A80-8E16-4EC6-85DA-DF8772DE0572}"/>
              </a:ext>
            </a:extLst>
          </p:cNvPr>
          <p:cNvSpPr txBox="1">
            <a:spLocks/>
          </p:cNvSpPr>
          <p:nvPr/>
        </p:nvSpPr>
        <p:spPr>
          <a:xfrm>
            <a:off x="-48912" y="3189723"/>
            <a:ext cx="8778221" cy="198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>
              <a:solidFill>
                <a:schemeClr val="accent1">
                  <a:lumMod val="75000"/>
                </a:schemeClr>
              </a:solidFill>
              <a:latin typeface="Fontin Sans Rg" panose="020000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938212"/>
            <a:ext cx="74295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8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mango verde sudamericano">
            <a:extLst>
              <a:ext uri="{FF2B5EF4-FFF2-40B4-BE49-F238E27FC236}">
                <a16:creationId xmlns:a16="http://schemas.microsoft.com/office/drawing/2014/main" id="{2D49FC25-88FD-4DB0-A11F-1D7C38F864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4D7A80-8E16-4EC6-85DA-DF8772DE0572}"/>
              </a:ext>
            </a:extLst>
          </p:cNvPr>
          <p:cNvSpPr txBox="1">
            <a:spLocks/>
          </p:cNvSpPr>
          <p:nvPr/>
        </p:nvSpPr>
        <p:spPr>
          <a:xfrm>
            <a:off x="-48912" y="3189723"/>
            <a:ext cx="8778221" cy="198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>
              <a:solidFill>
                <a:schemeClr val="accent1">
                  <a:lumMod val="75000"/>
                </a:schemeClr>
              </a:solidFill>
              <a:latin typeface="Fontin Sans Rg" panose="020000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7467829" cy="49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95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mango verde sudamericano">
            <a:extLst>
              <a:ext uri="{FF2B5EF4-FFF2-40B4-BE49-F238E27FC236}">
                <a16:creationId xmlns:a16="http://schemas.microsoft.com/office/drawing/2014/main" id="{2D49FC25-88FD-4DB0-A11F-1D7C38F864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4D7A80-8E16-4EC6-85DA-DF8772DE0572}"/>
              </a:ext>
            </a:extLst>
          </p:cNvPr>
          <p:cNvSpPr txBox="1">
            <a:spLocks/>
          </p:cNvSpPr>
          <p:nvPr/>
        </p:nvSpPr>
        <p:spPr>
          <a:xfrm>
            <a:off x="-48912" y="3189723"/>
            <a:ext cx="8778221" cy="198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>
              <a:solidFill>
                <a:schemeClr val="accent1">
                  <a:lumMod val="75000"/>
                </a:schemeClr>
              </a:solidFill>
              <a:latin typeface="Fontin Sans Rg" panose="02000000000000000000" pitchFamily="50" charset="0"/>
            </a:endParaRPr>
          </a:p>
        </p:txBody>
      </p:sp>
      <p:pic>
        <p:nvPicPr>
          <p:cNvPr id="1026" name="Picture 2" descr="Gran inmigración europea en Argentina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06253"/>
            <a:ext cx="7165975" cy="524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6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Roadmap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17</a:t>
            </a:fld>
            <a:endParaRPr lang="es-E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67611-AD37-4D98-8D21-22F3CF0EE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52" y="1295400"/>
            <a:ext cx="7487695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35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Roadmap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18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Recap of the Independence Shock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>
                <a:solidFill>
                  <a:srgbClr val="FF0000"/>
                </a:solidFill>
              </a:rPr>
              <a:t>First Globalization and Economic Performance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Institutional views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Dependency theories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Endowment theories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the Internal Economy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421127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Institutional Theories:</a:t>
            </a:r>
            <a:br>
              <a:rPr lang="es-ES_tradnl" altLang="en-US" b="1"/>
            </a:br>
            <a:r>
              <a:rPr lang="es-ES_tradnl" altLang="en-US" b="1"/>
              <a:t>Were Acemoglu / Engerman right?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19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Acemoglu/Robinson: do you get European people (with their "superior" institutions)? Without them, you may have growth, but not development.</a:t>
            </a:r>
          </a:p>
          <a:p>
            <a:pPr>
              <a:lnSpc>
                <a:spcPct val="90000"/>
              </a:lnSpc>
            </a:pPr>
            <a:r>
              <a:rPr lang="en-US" altLang="en-US"/>
              <a:t>Engerman/Sokoloff: do endowments generate an equal society?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Coatsworth: of course you need an elite, but you need an organized and stable one!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0834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Roadmap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Recap of the Independence Shock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Economic Performance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Institutional views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Endowment/Geographic theories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Dependency theories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the Internal Economy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4142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Institutional Theories:</a:t>
            </a:r>
            <a:br>
              <a:rPr lang="es-ES_tradnl" altLang="en-US" b="1"/>
            </a:br>
            <a:r>
              <a:rPr lang="es-ES_tradnl" altLang="en-US" b="1"/>
              <a:t>Were Acemoglu / Engerman right?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20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200"/>
              <a:t>Coatsworth (reading list) nunanced institutionalist view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On Acemoglu/Engerman: LatAm wasn't *so* unequal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Transport costs to "highland" societies slowed progress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Imperial disintegration brought more problems than solutions.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Growth did come eventually, when elites organized "good" (but not "equal") institutions. This happened faster in "European" Latin American colonies.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327828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Institutional Theories:</a:t>
            </a:r>
            <a:br>
              <a:rPr lang="es-ES_tradnl" altLang="en-US" b="1"/>
            </a:br>
            <a:r>
              <a:rPr lang="es-ES_tradnl" altLang="en-US" b="1"/>
              <a:t>Were Acemoglu / Engerman right?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21</a:t>
            </a:fld>
            <a:endParaRPr lang="es-E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9FF15-323F-4DAC-870D-A4570C1F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00" y="1889826"/>
            <a:ext cx="706853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6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Roadmap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22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Recap of the Independence Shock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Economic Performance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Insitutional views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Endowment/Geographic theories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Dependency theories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the Internal Economy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54797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Endowment theories and Technological Luck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23</a:t>
            </a:fld>
            <a:endParaRPr lang="es-E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2D4A2-1519-4A3C-8B87-4CC61E6B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74" y="1429581"/>
            <a:ext cx="627785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2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Endowment theories and Technological Luck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24</a:t>
            </a:fld>
            <a:endParaRPr lang="es-E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D34C4-D8D2-4F1B-8319-462DA30E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37" y="1286274"/>
            <a:ext cx="6087325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3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Endowment theories:</a:t>
            </a:r>
            <a:br>
              <a:rPr lang="es-ES_tradnl" altLang="en-US" b="1"/>
            </a:br>
            <a:r>
              <a:rPr lang="es-ES_tradnl" altLang="en-US" b="1"/>
              <a:t>Why Didn't LatAm industrialize, or Did It?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25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The Staple Theory and linkages from the export sector: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"forward linkages"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"backward linkages"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"demand linkages"</a:t>
            </a:r>
          </a:p>
          <a:p>
            <a:pPr>
              <a:lnSpc>
                <a:spcPct val="90000"/>
              </a:lnSpc>
            </a:pPr>
            <a:r>
              <a:rPr lang="en-US" altLang="en-US"/>
              <a:t>Did export-led growth slowed manufacturing growth?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What about the "terms of trade"?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4178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Endowment theories:</a:t>
            </a:r>
            <a:br>
              <a:rPr lang="es-ES_tradnl" altLang="en-US" b="1"/>
            </a:br>
            <a:r>
              <a:rPr lang="es-ES_tradnl" altLang="en-US" b="1"/>
              <a:t>Why Didn't LatAm industrialize, or Did It?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26</a:t>
            </a:fld>
            <a:endParaRPr lang="es-E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999C9-1DAD-47C5-8E1F-2431B8A2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37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Roadmap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27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Recap of the independence Shock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Economic Performance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Insitutional views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Endowment/Geographic theories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Dependency theories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the Internal Economy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36555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Dependency Theories &amp;</a:t>
            </a:r>
            <a:br>
              <a:rPr lang="es-ES_tradnl" altLang="en-US" b="1"/>
            </a:br>
            <a:r>
              <a:rPr lang="es-ES_tradnl" altLang="en-US" b="1"/>
              <a:t>Export Pessimism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28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42305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Yes, some economic growth but…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Political independence didn't end economic dependence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Terms of trade are tilted against LatAm &amp; other developing economies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Crucial sectors of the economy controlled by foreign companies, and thus contribute little to local demand ("enclaves").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Big landowners not interested in diversifying into other sectors.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You won't get long term economic growth out of natural resources, as those can't be accumulated (and might even become depleted).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Commodity Lottery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5182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Was al alternative, "industrialized" road viable?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29</a:t>
            </a:fld>
            <a:endParaRPr lang="es-E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F01C5-E8FC-4CED-BC76-FE5CF228F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295401"/>
            <a:ext cx="6877050" cy="4484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0C357D-5CF8-4902-B32B-3D5254262370}"/>
              </a:ext>
            </a:extLst>
          </p:cNvPr>
          <p:cNvSpPr txBox="1"/>
          <p:nvPr/>
        </p:nvSpPr>
        <p:spPr>
          <a:xfrm>
            <a:off x="609599" y="60960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Source: DCM Platt, reading in Google Drive.</a:t>
            </a:r>
          </a:p>
        </p:txBody>
      </p:sp>
    </p:spTree>
    <p:extLst>
      <p:ext uri="{BB962C8B-B14F-4D97-AF65-F5344CB8AC3E}">
        <p14:creationId xmlns:p14="http://schemas.microsoft.com/office/powerpoint/2010/main" val="274099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Roadmap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>
                <a:solidFill>
                  <a:srgbClr val="FF0000"/>
                </a:solidFill>
              </a:rPr>
              <a:t>Recap of the Independence Shock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Economic Performance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Insitutional views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Endowment/Geographic theories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Dependency theories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the Internal Economy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3643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Roadmap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30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Recap of the Independence Shock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First Globalization and Economic Performance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Insitutional views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Endowment/Geographic theories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altLang="en-US"/>
              <a:t>Dependency theories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>
                <a:solidFill>
                  <a:srgbClr val="FF0000"/>
                </a:solidFill>
              </a:rPr>
              <a:t>First Globalization and the Internal Economy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212270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Migration and the new societies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31</a:t>
            </a:fld>
            <a:endParaRPr lang="es-ES" altLang="en-US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21EB7619-76FA-4611-B850-AA277B5A84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4031" y="1417031"/>
            <a:ext cx="8135938" cy="4594225"/>
          </a:xfrm>
          <a:noFill/>
        </p:spPr>
      </p:pic>
    </p:spTree>
    <p:extLst>
      <p:ext uri="{BB962C8B-B14F-4D97-AF65-F5344CB8AC3E}">
        <p14:creationId xmlns:p14="http://schemas.microsoft.com/office/powerpoint/2010/main" val="2420292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Factor endowments and factor prices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32</a:t>
            </a:fld>
            <a:endParaRPr lang="es-E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0AB23-F35E-49A6-9F1C-286F6169A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1" y="1573517"/>
            <a:ext cx="7273158" cy="48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The shock of Independence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4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Some shocks: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"Imperial burden" (eg., Mexico)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Terms of trade shock (eg., Argentina): Price exports / Price imports.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Institutional Change?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Imperial disintegration and political conflict over who would be in charge.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Was It Shock or Continuity? (eg., Brasil v Argentina)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What else was happening at the same time?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Industrial Revolution in England</a:t>
            </a:r>
          </a:p>
        </p:txBody>
      </p:sp>
    </p:spTree>
    <p:extLst>
      <p:ext uri="{BB962C8B-B14F-4D97-AF65-F5344CB8AC3E}">
        <p14:creationId xmlns:p14="http://schemas.microsoft.com/office/powerpoint/2010/main" val="39453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The shock of Independence: </a:t>
            </a:r>
            <a:br>
              <a:rPr lang="es-ES_tradnl" altLang="en-US" b="1"/>
            </a:br>
            <a:r>
              <a:rPr lang="es-ES_tradnl" altLang="en-US" b="1"/>
              <a:t>differential transport costs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5</a:t>
            </a:fld>
            <a:endParaRPr lang="es-E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E8A05-C595-4AFD-9E44-586F69B0D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26" y="1447800"/>
            <a:ext cx="7277100" cy="50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0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The shock of Independence: </a:t>
            </a:r>
            <a:br>
              <a:rPr lang="es-ES_tradnl" altLang="en-US" b="1"/>
            </a:br>
            <a:r>
              <a:rPr lang="es-ES_tradnl" altLang="en-US" b="1"/>
              <a:t>differential transport costs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6</a:t>
            </a:fld>
            <a:endParaRPr lang="es-E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C3669-4A95-446B-AED6-35E4D151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60" y="1371600"/>
            <a:ext cx="6301079" cy="53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The shock of Independence: </a:t>
            </a:r>
            <a:br>
              <a:rPr lang="es-ES_tradnl" altLang="en-US" b="1"/>
            </a:br>
            <a:r>
              <a:rPr lang="es-ES_tradnl" altLang="en-US" b="1"/>
              <a:t>improvement of terms of trade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7</a:t>
            </a:fld>
            <a:endParaRPr lang="es-E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1CBC3-90BD-47E7-916C-BE2EEAE1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416"/>
            <a:ext cx="9144000" cy="394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4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The Post-Independence Economy</a:t>
            </a:r>
            <a:br>
              <a:rPr lang="es-ES_tradnl" altLang="en-US" b="1"/>
            </a:br>
            <a:r>
              <a:rPr lang="es-ES_tradnl" altLang="en-US" b="1"/>
              <a:t>1. Brazil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8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Still an "Empire" in spite of independence.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Slave plantations until the end of the 19th century.</a:t>
            </a:r>
          </a:p>
          <a:p>
            <a:pPr>
              <a:lnSpc>
                <a:spcPct val="90000"/>
              </a:lnSpc>
            </a:pPr>
            <a:r>
              <a:rPr lang="en-US" altLang="en-US"/>
              <a:t>Obstacles to industrialization: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it was British dependence, it predated independence.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Brazilian authorities were autonomous (eg., slave trade) but were smart to avoid a very protectionist policy.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Brazil lacked other factors of production (technology, capital) for modern manufacture to develop.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Also: was there a market for large scale manufacturing, with high transport costs and low incomes?</a:t>
            </a:r>
          </a:p>
          <a:p>
            <a:pPr lvl="1">
              <a:lnSpc>
                <a:spcPct val="90000"/>
              </a:lnSpc>
            </a:pPr>
            <a:endParaRPr lang="en-US" altLang="en-US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31028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 b="1"/>
              <a:t>The Post-Independence Economy</a:t>
            </a:r>
            <a:br>
              <a:rPr lang="es-ES_tradnl" altLang="en-US" b="1"/>
            </a:br>
            <a:r>
              <a:rPr lang="es-ES_tradnl" altLang="en-US" b="1"/>
              <a:t>2. Mexico</a:t>
            </a:r>
            <a:endParaRPr lang="es-ES" alt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9</a:t>
            </a:fld>
            <a:endParaRPr lang="es-E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FDDC0-A815-43A7-9790-1554A52C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8229600" cy="44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856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e 1y2. Crecimiento" id="{6FD2ACB9-BD66-49C1-B497-2137FF33647F}" vid="{1CC48E14-EBF2-467A-9C83-4C17CDDF7D8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Clase 2. Crecimiento, la Gran Divergencia y la Gran Convergencia</Template>
  <TotalTime>11571</TotalTime>
  <Words>887</Words>
  <Application>Microsoft Office PowerPoint</Application>
  <PresentationFormat>On-screen Show (4:3)</PresentationFormat>
  <Paragraphs>148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Carlito</vt:lpstr>
      <vt:lpstr>Fontin Sans Rg</vt:lpstr>
      <vt:lpstr>Liberation Sans Narrow</vt:lpstr>
      <vt:lpstr>Tema de Office</vt:lpstr>
      <vt:lpstr>Tsinghua University  Economic History and Development in Latin America  Instructor: Prof. Lucas Llach (affiliation: Universidad Torcuato Di Tella, Argentina)   Lecture 4/8.  Globalization, Convergence and Divergence in Latin America  (1870-1914)    </vt:lpstr>
      <vt:lpstr>Roadmap</vt:lpstr>
      <vt:lpstr>Roadmap</vt:lpstr>
      <vt:lpstr>The shock of Independence</vt:lpstr>
      <vt:lpstr>The shock of Independence:  differential transport costs</vt:lpstr>
      <vt:lpstr>The shock of Independence:  differential transport costs</vt:lpstr>
      <vt:lpstr>The shock of Independence:  improvement of terms of trade</vt:lpstr>
      <vt:lpstr>The Post-Independence Economy 1. Brazil</vt:lpstr>
      <vt:lpstr>The Post-Independence Economy 2. Mexico</vt:lpstr>
      <vt:lpstr>The Post-Independence Economy 2. Mexico</vt:lpstr>
      <vt:lpstr>The Post-Independence Economy 3. Argentina</vt:lpstr>
      <vt:lpstr>The Post-Independence Economy 3. Argentina</vt:lpstr>
      <vt:lpstr>Roadmap</vt:lpstr>
      <vt:lpstr>PowerPoint Presentation</vt:lpstr>
      <vt:lpstr>PowerPoint Presentation</vt:lpstr>
      <vt:lpstr>PowerPoint Presentation</vt:lpstr>
      <vt:lpstr>Roadmap</vt:lpstr>
      <vt:lpstr>Roadmap</vt:lpstr>
      <vt:lpstr>Institutional Theories: Were Acemoglu / Engerman right?</vt:lpstr>
      <vt:lpstr>Institutional Theories: Were Acemoglu / Engerman right?</vt:lpstr>
      <vt:lpstr>Institutional Theories: Were Acemoglu / Engerman right?</vt:lpstr>
      <vt:lpstr>Roadmap</vt:lpstr>
      <vt:lpstr>Endowment theories and Technological Luck</vt:lpstr>
      <vt:lpstr>Endowment theories and Technological Luck</vt:lpstr>
      <vt:lpstr>Endowment theories: Why Didn't LatAm industrialize, or Did It?</vt:lpstr>
      <vt:lpstr>Endowment theories: Why Didn't LatAm industrialize, or Did It?</vt:lpstr>
      <vt:lpstr>Roadmap</vt:lpstr>
      <vt:lpstr>Dependency Theories &amp; Export Pessimism</vt:lpstr>
      <vt:lpstr>Was al alternative, "industrialized" road viable?</vt:lpstr>
      <vt:lpstr>Roadmap</vt:lpstr>
      <vt:lpstr>Migration and the new societies</vt:lpstr>
      <vt:lpstr>Factor endowments and factor prices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2.  Crecimiento,  la Gran Divergencia ¿y la Gran Convergencia?</dc:title>
  <dc:creator>Lucas Llach</dc:creator>
  <cp:lastModifiedBy>Lucas Llach</cp:lastModifiedBy>
  <cp:revision>156</cp:revision>
  <dcterms:created xsi:type="dcterms:W3CDTF">2020-06-11T17:25:11Z</dcterms:created>
  <dcterms:modified xsi:type="dcterms:W3CDTF">2022-03-15T04:00:51Z</dcterms:modified>
</cp:coreProperties>
</file>